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82"/>
  </p:normalViewPr>
  <p:slideViewPr>
    <p:cSldViewPr snapToGrid="0">
      <p:cViewPr varScale="1">
        <p:scale>
          <a:sx n="116" d="100"/>
          <a:sy n="116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34B9AB-3604-4FB4-BDE6-FE61A83CA86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08876B-A936-4B3F-8568-5AA184B6FC07}">
      <dgm:prSet/>
      <dgm:spPr/>
      <dgm:t>
        <a:bodyPr/>
        <a:lstStyle/>
        <a:p>
          <a:r>
            <a:rPr lang="en-GB"/>
            <a:t>What is PEREGRINE?</a:t>
          </a:r>
          <a:endParaRPr lang="en-US"/>
        </a:p>
      </dgm:t>
    </dgm:pt>
    <dgm:pt modelId="{8EB3DEBD-0054-4288-8B53-D7F7251878B9}" type="parTrans" cxnId="{16DF5C6F-1AD8-400F-9C87-B99166401FAF}">
      <dgm:prSet/>
      <dgm:spPr/>
      <dgm:t>
        <a:bodyPr/>
        <a:lstStyle/>
        <a:p>
          <a:endParaRPr lang="en-US"/>
        </a:p>
      </dgm:t>
    </dgm:pt>
    <dgm:pt modelId="{15A97CDD-46BE-4C9A-AADF-AF03A794DCDA}" type="sibTrans" cxnId="{16DF5C6F-1AD8-400F-9C87-B99166401FAF}">
      <dgm:prSet/>
      <dgm:spPr/>
      <dgm:t>
        <a:bodyPr/>
        <a:lstStyle/>
        <a:p>
          <a:endParaRPr lang="en-US"/>
        </a:p>
      </dgm:t>
    </dgm:pt>
    <dgm:pt modelId="{32A5CCF4-6ED4-4C15-9A2D-E5A8120FF6EC}">
      <dgm:prSet/>
      <dgm:spPr/>
      <dgm:t>
        <a:bodyPr/>
        <a:lstStyle/>
        <a:p>
          <a:r>
            <a:rPr lang="en-GB"/>
            <a:t>SBI pipeline for GW parameter inference using TMNRE </a:t>
          </a:r>
          <a:endParaRPr lang="en-US"/>
        </a:p>
      </dgm:t>
    </dgm:pt>
    <dgm:pt modelId="{4918A38B-C51A-4BD9-9472-07F20453722B}" type="parTrans" cxnId="{6BBFF0FB-0A2C-4674-AA57-BEDD3E615AF9}">
      <dgm:prSet/>
      <dgm:spPr/>
      <dgm:t>
        <a:bodyPr/>
        <a:lstStyle/>
        <a:p>
          <a:endParaRPr lang="en-US"/>
        </a:p>
      </dgm:t>
    </dgm:pt>
    <dgm:pt modelId="{7A68FA9F-E480-4540-A09A-64A15E69330A}" type="sibTrans" cxnId="{6BBFF0FB-0A2C-4674-AA57-BEDD3E615AF9}">
      <dgm:prSet/>
      <dgm:spPr/>
      <dgm:t>
        <a:bodyPr/>
        <a:lstStyle/>
        <a:p>
          <a:endParaRPr lang="en-US"/>
        </a:p>
      </dgm:t>
    </dgm:pt>
    <dgm:pt modelId="{60237C73-4D3C-426F-89EF-0C68E48D2BF3}">
      <dgm:prSet/>
      <dgm:spPr/>
      <dgm:t>
        <a:bodyPr/>
        <a:lstStyle/>
        <a:p>
          <a:r>
            <a:rPr lang="en-GB"/>
            <a:t>Very simulation efficient compared to traditional methods</a:t>
          </a:r>
          <a:endParaRPr lang="en-US"/>
        </a:p>
      </dgm:t>
    </dgm:pt>
    <dgm:pt modelId="{1C0D7BD8-58C1-420A-A0C7-DB758FD74CC9}" type="parTrans" cxnId="{8CD66FAB-0D27-4838-8DE3-602B4964D07E}">
      <dgm:prSet/>
      <dgm:spPr/>
      <dgm:t>
        <a:bodyPr/>
        <a:lstStyle/>
        <a:p>
          <a:endParaRPr lang="en-US"/>
        </a:p>
      </dgm:t>
    </dgm:pt>
    <dgm:pt modelId="{DD460139-2356-4730-B002-7DE511BAB7A5}" type="sibTrans" cxnId="{8CD66FAB-0D27-4838-8DE3-602B4964D07E}">
      <dgm:prSet/>
      <dgm:spPr/>
      <dgm:t>
        <a:bodyPr/>
        <a:lstStyle/>
        <a:p>
          <a:endParaRPr lang="en-US"/>
        </a:p>
      </dgm:t>
    </dgm:pt>
    <dgm:pt modelId="{A9A07BF5-50EE-4A25-A464-4A49A27CBC57}">
      <dgm:prSet/>
      <dgm:spPr/>
      <dgm:t>
        <a:bodyPr/>
        <a:lstStyle/>
        <a:p>
          <a:r>
            <a:rPr lang="en-GB"/>
            <a:t>Outline of the architecture </a:t>
          </a:r>
          <a:endParaRPr lang="en-US"/>
        </a:p>
      </dgm:t>
    </dgm:pt>
    <dgm:pt modelId="{4105FE77-7FD5-4F3E-B294-B269D98FC685}" type="parTrans" cxnId="{CC00AB56-CF6C-439D-AC9E-3F193399AAB2}">
      <dgm:prSet/>
      <dgm:spPr/>
      <dgm:t>
        <a:bodyPr/>
        <a:lstStyle/>
        <a:p>
          <a:endParaRPr lang="en-US"/>
        </a:p>
      </dgm:t>
    </dgm:pt>
    <dgm:pt modelId="{2D8B72C0-E6EC-4889-B7F8-CA115EAF045B}" type="sibTrans" cxnId="{CC00AB56-CF6C-439D-AC9E-3F193399AAB2}">
      <dgm:prSet/>
      <dgm:spPr/>
      <dgm:t>
        <a:bodyPr/>
        <a:lstStyle/>
        <a:p>
          <a:endParaRPr lang="en-US"/>
        </a:p>
      </dgm:t>
    </dgm:pt>
    <dgm:pt modelId="{47E712F8-624E-4B01-A963-D60946B54BF4}">
      <dgm:prSet/>
      <dgm:spPr/>
      <dgm:t>
        <a:bodyPr/>
        <a:lstStyle/>
        <a:p>
          <a:r>
            <a:rPr lang="en-GB"/>
            <a:t>Inference run on the ratio </a:t>
          </a:r>
          <a:endParaRPr lang="en-US"/>
        </a:p>
      </dgm:t>
    </dgm:pt>
    <dgm:pt modelId="{38CF6B6A-B529-44FF-A914-2FBE4C92607C}" type="parTrans" cxnId="{D30BBA48-D1F8-4900-97ED-88C0A0474261}">
      <dgm:prSet/>
      <dgm:spPr/>
      <dgm:t>
        <a:bodyPr/>
        <a:lstStyle/>
        <a:p>
          <a:endParaRPr lang="en-US"/>
        </a:p>
      </dgm:t>
    </dgm:pt>
    <dgm:pt modelId="{8A97B37D-CE2A-4F41-A4D8-14C74DFAF2BE}" type="sibTrans" cxnId="{D30BBA48-D1F8-4900-97ED-88C0A0474261}">
      <dgm:prSet/>
      <dgm:spPr/>
      <dgm:t>
        <a:bodyPr/>
        <a:lstStyle/>
        <a:p>
          <a:endParaRPr lang="en-US"/>
        </a:p>
      </dgm:t>
    </dgm:pt>
    <dgm:pt modelId="{C622FF5D-5634-4B17-96B3-5F2AF8DE5FD0}">
      <dgm:prSet/>
      <dgm:spPr/>
      <dgm:t>
        <a:bodyPr/>
        <a:lstStyle/>
        <a:p>
          <a:r>
            <a:rPr lang="en-GB"/>
            <a:t>Truncation step before re-simulation</a:t>
          </a:r>
          <a:endParaRPr lang="en-US"/>
        </a:p>
      </dgm:t>
    </dgm:pt>
    <dgm:pt modelId="{8F028A1A-0AC2-4EB9-8C8A-94A0E39F0498}" type="parTrans" cxnId="{0CFA4F9C-83C1-433D-822C-67882877556C}">
      <dgm:prSet/>
      <dgm:spPr/>
      <dgm:t>
        <a:bodyPr/>
        <a:lstStyle/>
        <a:p>
          <a:endParaRPr lang="en-US"/>
        </a:p>
      </dgm:t>
    </dgm:pt>
    <dgm:pt modelId="{56635C8C-116B-475B-8A71-9B8419C453A5}" type="sibTrans" cxnId="{0CFA4F9C-83C1-433D-822C-67882877556C}">
      <dgm:prSet/>
      <dgm:spPr/>
      <dgm:t>
        <a:bodyPr/>
        <a:lstStyle/>
        <a:p>
          <a:endParaRPr lang="en-US"/>
        </a:p>
      </dgm:t>
    </dgm:pt>
    <dgm:pt modelId="{59231EA6-29F4-439F-89DA-A6DA0D6F4B1B}">
      <dgm:prSet/>
      <dgm:spPr/>
      <dgm:t>
        <a:bodyPr/>
        <a:lstStyle/>
        <a:p>
          <a:r>
            <a:rPr lang="en-GB"/>
            <a:t>Intended outcomes</a:t>
          </a:r>
          <a:endParaRPr lang="en-US"/>
        </a:p>
      </dgm:t>
    </dgm:pt>
    <dgm:pt modelId="{8C72F2D5-92ED-4BAC-AA66-31728E39126E}" type="parTrans" cxnId="{15519255-E562-481A-869E-748813356733}">
      <dgm:prSet/>
      <dgm:spPr/>
      <dgm:t>
        <a:bodyPr/>
        <a:lstStyle/>
        <a:p>
          <a:endParaRPr lang="en-US"/>
        </a:p>
      </dgm:t>
    </dgm:pt>
    <dgm:pt modelId="{BAE34B44-0598-4D00-8262-44E91F9ABBD7}" type="sibTrans" cxnId="{15519255-E562-481A-869E-748813356733}">
      <dgm:prSet/>
      <dgm:spPr/>
      <dgm:t>
        <a:bodyPr/>
        <a:lstStyle/>
        <a:p>
          <a:endParaRPr lang="en-US"/>
        </a:p>
      </dgm:t>
    </dgm:pt>
    <dgm:pt modelId="{03FE06D7-A1FF-4172-86C1-C9875A57C82E}">
      <dgm:prSet/>
      <dgm:spPr/>
      <dgm:t>
        <a:bodyPr/>
        <a:lstStyle/>
        <a:p>
          <a:r>
            <a:rPr lang="en-GB"/>
            <a:t>Replace the TMNRE algorithm with SNPE </a:t>
          </a:r>
          <a:endParaRPr lang="en-US"/>
        </a:p>
      </dgm:t>
    </dgm:pt>
    <dgm:pt modelId="{023B0EC9-B240-4452-8309-321016B25369}" type="parTrans" cxnId="{0DBF706F-2EA1-4A16-86E4-D1DACB4EBCA8}">
      <dgm:prSet/>
      <dgm:spPr/>
      <dgm:t>
        <a:bodyPr/>
        <a:lstStyle/>
        <a:p>
          <a:endParaRPr lang="en-US"/>
        </a:p>
      </dgm:t>
    </dgm:pt>
    <dgm:pt modelId="{84144729-0F21-4E88-B624-59EDCA3B3CC2}" type="sibTrans" cxnId="{0DBF706F-2EA1-4A16-86E4-D1DACB4EBCA8}">
      <dgm:prSet/>
      <dgm:spPr/>
      <dgm:t>
        <a:bodyPr/>
        <a:lstStyle/>
        <a:p>
          <a:endParaRPr lang="en-US"/>
        </a:p>
      </dgm:t>
    </dgm:pt>
    <dgm:pt modelId="{400465E3-37A1-4A01-88D6-FE2595857094}">
      <dgm:prSet/>
      <dgm:spPr/>
      <dgm:t>
        <a:bodyPr/>
        <a:lstStyle/>
        <a:p>
          <a:r>
            <a:rPr lang="en-GB"/>
            <a:t>Compare the results </a:t>
          </a:r>
          <a:endParaRPr lang="en-US"/>
        </a:p>
      </dgm:t>
    </dgm:pt>
    <dgm:pt modelId="{AC1182E9-941E-4675-BC2F-58580D41F3D5}" type="parTrans" cxnId="{FF8077B8-2B9D-44C6-A51C-D1E5FBA5CE13}">
      <dgm:prSet/>
      <dgm:spPr/>
      <dgm:t>
        <a:bodyPr/>
        <a:lstStyle/>
        <a:p>
          <a:endParaRPr lang="en-US"/>
        </a:p>
      </dgm:t>
    </dgm:pt>
    <dgm:pt modelId="{C67ECCCD-59DE-4283-B03E-610B55736CF3}" type="sibTrans" cxnId="{FF8077B8-2B9D-44C6-A51C-D1E5FBA5CE13}">
      <dgm:prSet/>
      <dgm:spPr/>
      <dgm:t>
        <a:bodyPr/>
        <a:lstStyle/>
        <a:p>
          <a:endParaRPr lang="en-US"/>
        </a:p>
      </dgm:t>
    </dgm:pt>
    <dgm:pt modelId="{47EF4144-8163-F34C-8286-C289CB64F7DE}" type="pres">
      <dgm:prSet presAssocID="{2E34B9AB-3604-4FB4-BDE6-FE61A83CA86D}" presName="Name0" presStyleCnt="0">
        <dgm:presLayoutVars>
          <dgm:dir/>
          <dgm:animLvl val="lvl"/>
          <dgm:resizeHandles val="exact"/>
        </dgm:presLayoutVars>
      </dgm:prSet>
      <dgm:spPr/>
    </dgm:pt>
    <dgm:pt modelId="{34CD8616-8E66-6244-AF79-FCE1DC7DA409}" type="pres">
      <dgm:prSet presAssocID="{3A08876B-A936-4B3F-8568-5AA184B6FC07}" presName="linNode" presStyleCnt="0"/>
      <dgm:spPr/>
    </dgm:pt>
    <dgm:pt modelId="{8E322E5F-7D1E-104C-9EF6-B0406CCF2B95}" type="pres">
      <dgm:prSet presAssocID="{3A08876B-A936-4B3F-8568-5AA184B6FC0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8C45B9E-00BE-6049-829B-EF03023A111C}" type="pres">
      <dgm:prSet presAssocID="{3A08876B-A936-4B3F-8568-5AA184B6FC07}" presName="descendantText" presStyleLbl="alignAccFollowNode1" presStyleIdx="0" presStyleCnt="3">
        <dgm:presLayoutVars>
          <dgm:bulletEnabled val="1"/>
        </dgm:presLayoutVars>
      </dgm:prSet>
      <dgm:spPr/>
    </dgm:pt>
    <dgm:pt modelId="{978C32EA-1F06-8144-A8D8-72B77D938077}" type="pres">
      <dgm:prSet presAssocID="{15A97CDD-46BE-4C9A-AADF-AF03A794DCDA}" presName="sp" presStyleCnt="0"/>
      <dgm:spPr/>
    </dgm:pt>
    <dgm:pt modelId="{432659D9-1A4B-CC47-99F9-1149A0698744}" type="pres">
      <dgm:prSet presAssocID="{A9A07BF5-50EE-4A25-A464-4A49A27CBC57}" presName="linNode" presStyleCnt="0"/>
      <dgm:spPr/>
    </dgm:pt>
    <dgm:pt modelId="{E1C48CC5-BACC-3F4D-B3DF-39524E7864A9}" type="pres">
      <dgm:prSet presAssocID="{A9A07BF5-50EE-4A25-A464-4A49A27CBC5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45BA718-2CFB-CB40-AD48-ABB387D87B1A}" type="pres">
      <dgm:prSet presAssocID="{A9A07BF5-50EE-4A25-A464-4A49A27CBC57}" presName="descendantText" presStyleLbl="alignAccFollowNode1" presStyleIdx="1" presStyleCnt="3">
        <dgm:presLayoutVars>
          <dgm:bulletEnabled val="1"/>
        </dgm:presLayoutVars>
      </dgm:prSet>
      <dgm:spPr/>
    </dgm:pt>
    <dgm:pt modelId="{DD408958-8490-A048-A3B6-724E63CB7712}" type="pres">
      <dgm:prSet presAssocID="{2D8B72C0-E6EC-4889-B7F8-CA115EAF045B}" presName="sp" presStyleCnt="0"/>
      <dgm:spPr/>
    </dgm:pt>
    <dgm:pt modelId="{5B91C27A-AD61-0C4B-9EA2-9FF1010D67BE}" type="pres">
      <dgm:prSet presAssocID="{59231EA6-29F4-439F-89DA-A6DA0D6F4B1B}" presName="linNode" presStyleCnt="0"/>
      <dgm:spPr/>
    </dgm:pt>
    <dgm:pt modelId="{7149B174-05AB-1740-B669-5AA0C66B3B6E}" type="pres">
      <dgm:prSet presAssocID="{59231EA6-29F4-439F-89DA-A6DA0D6F4B1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B78C84D-217D-894E-AB5A-20C1173314F9}" type="pres">
      <dgm:prSet presAssocID="{59231EA6-29F4-439F-89DA-A6DA0D6F4B1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46B7E1E-4945-3640-A7B1-1775E52D4E8D}" type="presOf" srcId="{60237C73-4D3C-426F-89EF-0C68E48D2BF3}" destId="{B8C45B9E-00BE-6049-829B-EF03023A111C}" srcOrd="0" destOrd="1" presId="urn:microsoft.com/office/officeart/2005/8/layout/vList5"/>
    <dgm:cxn modelId="{9802A22B-1E03-7644-B1A2-C8004185BBF4}" type="presOf" srcId="{400465E3-37A1-4A01-88D6-FE2595857094}" destId="{8B78C84D-217D-894E-AB5A-20C1173314F9}" srcOrd="0" destOrd="1" presId="urn:microsoft.com/office/officeart/2005/8/layout/vList5"/>
    <dgm:cxn modelId="{D30BBA48-D1F8-4900-97ED-88C0A0474261}" srcId="{A9A07BF5-50EE-4A25-A464-4A49A27CBC57}" destId="{47E712F8-624E-4B01-A963-D60946B54BF4}" srcOrd="0" destOrd="0" parTransId="{38CF6B6A-B529-44FF-A914-2FBE4C92607C}" sibTransId="{8A97B37D-CE2A-4F41-A4D8-14C74DFAF2BE}"/>
    <dgm:cxn modelId="{15519255-E562-481A-869E-748813356733}" srcId="{2E34B9AB-3604-4FB4-BDE6-FE61A83CA86D}" destId="{59231EA6-29F4-439F-89DA-A6DA0D6F4B1B}" srcOrd="2" destOrd="0" parTransId="{8C72F2D5-92ED-4BAC-AA66-31728E39126E}" sibTransId="{BAE34B44-0598-4D00-8262-44E91F9ABBD7}"/>
    <dgm:cxn modelId="{CC00AB56-CF6C-439D-AC9E-3F193399AAB2}" srcId="{2E34B9AB-3604-4FB4-BDE6-FE61A83CA86D}" destId="{A9A07BF5-50EE-4A25-A464-4A49A27CBC57}" srcOrd="1" destOrd="0" parTransId="{4105FE77-7FD5-4F3E-B294-B269D98FC685}" sibTransId="{2D8B72C0-E6EC-4889-B7F8-CA115EAF045B}"/>
    <dgm:cxn modelId="{58437466-A3E0-074D-A452-E4493104FB69}" type="presOf" srcId="{3A08876B-A936-4B3F-8568-5AA184B6FC07}" destId="{8E322E5F-7D1E-104C-9EF6-B0406CCF2B95}" srcOrd="0" destOrd="0" presId="urn:microsoft.com/office/officeart/2005/8/layout/vList5"/>
    <dgm:cxn modelId="{8B63F06A-AE63-6349-88D5-28E1C2CFE62B}" type="presOf" srcId="{32A5CCF4-6ED4-4C15-9A2D-E5A8120FF6EC}" destId="{B8C45B9E-00BE-6049-829B-EF03023A111C}" srcOrd="0" destOrd="0" presId="urn:microsoft.com/office/officeart/2005/8/layout/vList5"/>
    <dgm:cxn modelId="{87407F6D-7B45-844D-886B-FCA2C93CEBAA}" type="presOf" srcId="{A9A07BF5-50EE-4A25-A464-4A49A27CBC57}" destId="{E1C48CC5-BACC-3F4D-B3DF-39524E7864A9}" srcOrd="0" destOrd="0" presId="urn:microsoft.com/office/officeart/2005/8/layout/vList5"/>
    <dgm:cxn modelId="{16DF5C6F-1AD8-400F-9C87-B99166401FAF}" srcId="{2E34B9AB-3604-4FB4-BDE6-FE61A83CA86D}" destId="{3A08876B-A936-4B3F-8568-5AA184B6FC07}" srcOrd="0" destOrd="0" parTransId="{8EB3DEBD-0054-4288-8B53-D7F7251878B9}" sibTransId="{15A97CDD-46BE-4C9A-AADF-AF03A794DCDA}"/>
    <dgm:cxn modelId="{0DBF706F-2EA1-4A16-86E4-D1DACB4EBCA8}" srcId="{59231EA6-29F4-439F-89DA-A6DA0D6F4B1B}" destId="{03FE06D7-A1FF-4172-86C1-C9875A57C82E}" srcOrd="0" destOrd="0" parTransId="{023B0EC9-B240-4452-8309-321016B25369}" sibTransId="{84144729-0F21-4E88-B624-59EDCA3B3CC2}"/>
    <dgm:cxn modelId="{0CFA4F9C-83C1-433D-822C-67882877556C}" srcId="{A9A07BF5-50EE-4A25-A464-4A49A27CBC57}" destId="{C622FF5D-5634-4B17-96B3-5F2AF8DE5FD0}" srcOrd="1" destOrd="0" parTransId="{8F028A1A-0AC2-4EB9-8C8A-94A0E39F0498}" sibTransId="{56635C8C-116B-475B-8A71-9B8419C453A5}"/>
    <dgm:cxn modelId="{A1254EA9-F953-6949-94D0-5605AEEA4EFB}" type="presOf" srcId="{47E712F8-624E-4B01-A963-D60946B54BF4}" destId="{745BA718-2CFB-CB40-AD48-ABB387D87B1A}" srcOrd="0" destOrd="0" presId="urn:microsoft.com/office/officeart/2005/8/layout/vList5"/>
    <dgm:cxn modelId="{8CD66FAB-0D27-4838-8DE3-602B4964D07E}" srcId="{3A08876B-A936-4B3F-8568-5AA184B6FC07}" destId="{60237C73-4D3C-426F-89EF-0C68E48D2BF3}" srcOrd="1" destOrd="0" parTransId="{1C0D7BD8-58C1-420A-A0C7-DB758FD74CC9}" sibTransId="{DD460139-2356-4730-B002-7DE511BAB7A5}"/>
    <dgm:cxn modelId="{AB2A2CB1-720B-0440-A29C-EC239B059D81}" type="presOf" srcId="{03FE06D7-A1FF-4172-86C1-C9875A57C82E}" destId="{8B78C84D-217D-894E-AB5A-20C1173314F9}" srcOrd="0" destOrd="0" presId="urn:microsoft.com/office/officeart/2005/8/layout/vList5"/>
    <dgm:cxn modelId="{FF8077B8-2B9D-44C6-A51C-D1E5FBA5CE13}" srcId="{59231EA6-29F4-439F-89DA-A6DA0D6F4B1B}" destId="{400465E3-37A1-4A01-88D6-FE2595857094}" srcOrd="1" destOrd="0" parTransId="{AC1182E9-941E-4675-BC2F-58580D41F3D5}" sibTransId="{C67ECCCD-59DE-4283-B03E-610B55736CF3}"/>
    <dgm:cxn modelId="{CA6BBFE9-64CF-8041-AB65-037B7BCDE5A5}" type="presOf" srcId="{59231EA6-29F4-439F-89DA-A6DA0D6F4B1B}" destId="{7149B174-05AB-1740-B669-5AA0C66B3B6E}" srcOrd="0" destOrd="0" presId="urn:microsoft.com/office/officeart/2005/8/layout/vList5"/>
    <dgm:cxn modelId="{3494C3EC-D9BE-C043-BFAC-2AE369ED7EA0}" type="presOf" srcId="{C622FF5D-5634-4B17-96B3-5F2AF8DE5FD0}" destId="{745BA718-2CFB-CB40-AD48-ABB387D87B1A}" srcOrd="0" destOrd="1" presId="urn:microsoft.com/office/officeart/2005/8/layout/vList5"/>
    <dgm:cxn modelId="{6BBFF0FB-0A2C-4674-AA57-BEDD3E615AF9}" srcId="{3A08876B-A936-4B3F-8568-5AA184B6FC07}" destId="{32A5CCF4-6ED4-4C15-9A2D-E5A8120FF6EC}" srcOrd="0" destOrd="0" parTransId="{4918A38B-C51A-4BD9-9472-07F20453722B}" sibTransId="{7A68FA9F-E480-4540-A09A-64A15E69330A}"/>
    <dgm:cxn modelId="{BB60AEFD-7949-E145-AD04-F45AF18984D6}" type="presOf" srcId="{2E34B9AB-3604-4FB4-BDE6-FE61A83CA86D}" destId="{47EF4144-8163-F34C-8286-C289CB64F7DE}" srcOrd="0" destOrd="0" presId="urn:microsoft.com/office/officeart/2005/8/layout/vList5"/>
    <dgm:cxn modelId="{3A2854EA-22BB-5B4F-BABD-276DB496BB89}" type="presParOf" srcId="{47EF4144-8163-F34C-8286-C289CB64F7DE}" destId="{34CD8616-8E66-6244-AF79-FCE1DC7DA409}" srcOrd="0" destOrd="0" presId="urn:microsoft.com/office/officeart/2005/8/layout/vList5"/>
    <dgm:cxn modelId="{84967B72-1B88-ED46-9E03-CE8F2B9243F9}" type="presParOf" srcId="{34CD8616-8E66-6244-AF79-FCE1DC7DA409}" destId="{8E322E5F-7D1E-104C-9EF6-B0406CCF2B95}" srcOrd="0" destOrd="0" presId="urn:microsoft.com/office/officeart/2005/8/layout/vList5"/>
    <dgm:cxn modelId="{FDEA8D43-59D3-0D48-A15E-DCA25B9CDEE9}" type="presParOf" srcId="{34CD8616-8E66-6244-AF79-FCE1DC7DA409}" destId="{B8C45B9E-00BE-6049-829B-EF03023A111C}" srcOrd="1" destOrd="0" presId="urn:microsoft.com/office/officeart/2005/8/layout/vList5"/>
    <dgm:cxn modelId="{7D5E9BC5-8EFC-644A-BB68-5293B92E8772}" type="presParOf" srcId="{47EF4144-8163-F34C-8286-C289CB64F7DE}" destId="{978C32EA-1F06-8144-A8D8-72B77D938077}" srcOrd="1" destOrd="0" presId="urn:microsoft.com/office/officeart/2005/8/layout/vList5"/>
    <dgm:cxn modelId="{DD5C174D-A4FB-3F4A-83F7-BEE27EC9CADC}" type="presParOf" srcId="{47EF4144-8163-F34C-8286-C289CB64F7DE}" destId="{432659D9-1A4B-CC47-99F9-1149A0698744}" srcOrd="2" destOrd="0" presId="urn:microsoft.com/office/officeart/2005/8/layout/vList5"/>
    <dgm:cxn modelId="{7CA8F962-3DDE-784A-A7A2-9A2502B2592E}" type="presParOf" srcId="{432659D9-1A4B-CC47-99F9-1149A0698744}" destId="{E1C48CC5-BACC-3F4D-B3DF-39524E7864A9}" srcOrd="0" destOrd="0" presId="urn:microsoft.com/office/officeart/2005/8/layout/vList5"/>
    <dgm:cxn modelId="{33CD8CB2-03BF-C64D-BB0F-50E344032C23}" type="presParOf" srcId="{432659D9-1A4B-CC47-99F9-1149A0698744}" destId="{745BA718-2CFB-CB40-AD48-ABB387D87B1A}" srcOrd="1" destOrd="0" presId="urn:microsoft.com/office/officeart/2005/8/layout/vList5"/>
    <dgm:cxn modelId="{20935E3E-8EEB-1F49-B057-9C9DA3311454}" type="presParOf" srcId="{47EF4144-8163-F34C-8286-C289CB64F7DE}" destId="{DD408958-8490-A048-A3B6-724E63CB7712}" srcOrd="3" destOrd="0" presId="urn:microsoft.com/office/officeart/2005/8/layout/vList5"/>
    <dgm:cxn modelId="{355FC8AF-AEC9-6D40-AA02-18F8B3F9354A}" type="presParOf" srcId="{47EF4144-8163-F34C-8286-C289CB64F7DE}" destId="{5B91C27A-AD61-0C4B-9EA2-9FF1010D67BE}" srcOrd="4" destOrd="0" presId="urn:microsoft.com/office/officeart/2005/8/layout/vList5"/>
    <dgm:cxn modelId="{79B6FF9A-DDA3-AA4F-9A8A-BB7E04B8AC6C}" type="presParOf" srcId="{5B91C27A-AD61-0C4B-9EA2-9FF1010D67BE}" destId="{7149B174-05AB-1740-B669-5AA0C66B3B6E}" srcOrd="0" destOrd="0" presId="urn:microsoft.com/office/officeart/2005/8/layout/vList5"/>
    <dgm:cxn modelId="{4B83C2C2-C5F8-1B40-A4FD-CE7EACC93641}" type="presParOf" srcId="{5B91C27A-AD61-0C4B-9EA2-9FF1010D67BE}" destId="{8B78C84D-217D-894E-AB5A-20C1173314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45B9E-00BE-6049-829B-EF03023A111C}">
      <dsp:nvSpPr>
        <dsp:cNvPr id="0" name=""/>
        <dsp:cNvSpPr/>
      </dsp:nvSpPr>
      <dsp:spPr>
        <a:xfrm rot="5400000">
          <a:off x="4625975" y="-1882581"/>
          <a:ext cx="751655" cy="4707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SBI pipeline for GW parameter inference using TMNRE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Very simulation efficient compared to traditional methods</a:t>
          </a:r>
          <a:endParaRPr lang="en-US" sz="1300" kern="1200"/>
        </a:p>
      </dsp:txBody>
      <dsp:txXfrm rot="-5400000">
        <a:off x="2648014" y="132073"/>
        <a:ext cx="4670886" cy="678269"/>
      </dsp:txXfrm>
    </dsp:sp>
    <dsp:sp modelId="{8E322E5F-7D1E-104C-9EF6-B0406CCF2B95}">
      <dsp:nvSpPr>
        <dsp:cNvPr id="0" name=""/>
        <dsp:cNvSpPr/>
      </dsp:nvSpPr>
      <dsp:spPr>
        <a:xfrm>
          <a:off x="0" y="1423"/>
          <a:ext cx="2648013" cy="9395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What is PEREGRINE?</a:t>
          </a:r>
          <a:endParaRPr lang="en-US" sz="2600" kern="1200"/>
        </a:p>
      </dsp:txBody>
      <dsp:txXfrm>
        <a:off x="45866" y="47289"/>
        <a:ext cx="2556281" cy="847837"/>
      </dsp:txXfrm>
    </dsp:sp>
    <dsp:sp modelId="{745BA718-2CFB-CB40-AD48-ABB387D87B1A}">
      <dsp:nvSpPr>
        <dsp:cNvPr id="0" name=""/>
        <dsp:cNvSpPr/>
      </dsp:nvSpPr>
      <dsp:spPr>
        <a:xfrm rot="5400000">
          <a:off x="4625975" y="-896033"/>
          <a:ext cx="751655" cy="4707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Inference run on the ratio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Truncation step before re-simulation</a:t>
          </a:r>
          <a:endParaRPr lang="en-US" sz="1300" kern="1200"/>
        </a:p>
      </dsp:txBody>
      <dsp:txXfrm rot="-5400000">
        <a:off x="2648014" y="1118621"/>
        <a:ext cx="4670886" cy="678269"/>
      </dsp:txXfrm>
    </dsp:sp>
    <dsp:sp modelId="{E1C48CC5-BACC-3F4D-B3DF-39524E7864A9}">
      <dsp:nvSpPr>
        <dsp:cNvPr id="0" name=""/>
        <dsp:cNvSpPr/>
      </dsp:nvSpPr>
      <dsp:spPr>
        <a:xfrm>
          <a:off x="0" y="987971"/>
          <a:ext cx="2648013" cy="9395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Outline of the architecture </a:t>
          </a:r>
          <a:endParaRPr lang="en-US" sz="2600" kern="1200"/>
        </a:p>
      </dsp:txBody>
      <dsp:txXfrm>
        <a:off x="45866" y="1033837"/>
        <a:ext cx="2556281" cy="847837"/>
      </dsp:txXfrm>
    </dsp:sp>
    <dsp:sp modelId="{8B78C84D-217D-894E-AB5A-20C1173314F9}">
      <dsp:nvSpPr>
        <dsp:cNvPr id="0" name=""/>
        <dsp:cNvSpPr/>
      </dsp:nvSpPr>
      <dsp:spPr>
        <a:xfrm rot="5400000">
          <a:off x="4625975" y="90514"/>
          <a:ext cx="751655" cy="4707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Replace the TMNRE algorithm with SNPE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Compare the results </a:t>
          </a:r>
          <a:endParaRPr lang="en-US" sz="1300" kern="1200"/>
        </a:p>
      </dsp:txBody>
      <dsp:txXfrm rot="-5400000">
        <a:off x="2648014" y="2105169"/>
        <a:ext cx="4670886" cy="678269"/>
      </dsp:txXfrm>
    </dsp:sp>
    <dsp:sp modelId="{7149B174-05AB-1740-B669-5AA0C66B3B6E}">
      <dsp:nvSpPr>
        <dsp:cNvPr id="0" name=""/>
        <dsp:cNvSpPr/>
      </dsp:nvSpPr>
      <dsp:spPr>
        <a:xfrm>
          <a:off x="0" y="1974519"/>
          <a:ext cx="2648013" cy="9395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Intended outcomes</a:t>
          </a:r>
          <a:endParaRPr lang="en-US" sz="2600" kern="1200"/>
        </a:p>
      </dsp:txBody>
      <dsp:txXfrm>
        <a:off x="45866" y="2020385"/>
        <a:ext cx="2556281" cy="847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E688B-4CFB-6C4B-AE08-3B8BC2BA79B9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A48E9-38BC-3C4C-B94C-52BA40D67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70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A48E9-38BC-3C4C-B94C-52BA40D679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67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1235-4FD9-ED5E-A25D-3E786EC1A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400" dirty="0"/>
              <a:t>MACHINE LEARNING ENHANCED ANALYSIS OF GRAVITATIONAL WAVE SIGNALS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EC928-D1F9-861F-4CB9-1F3531724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KRISH NANAVATI</a:t>
            </a:r>
          </a:p>
          <a:p>
            <a:r>
              <a:rPr lang="en-GB" dirty="0"/>
              <a:t>PART III ASTROPHYSICS RESEARCH PROJECT</a:t>
            </a:r>
          </a:p>
        </p:txBody>
      </p:sp>
    </p:spTree>
    <p:extLst>
      <p:ext uri="{BB962C8B-B14F-4D97-AF65-F5344CB8AC3E}">
        <p14:creationId xmlns:p14="http://schemas.microsoft.com/office/powerpoint/2010/main" val="224366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901D7-105A-284F-E7CF-151AAB13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-5534"/>
            <a:ext cx="6397034" cy="1259894"/>
          </a:xfrm>
        </p:spPr>
        <p:txBody>
          <a:bodyPr>
            <a:normAutofit/>
          </a:bodyPr>
          <a:lstStyle/>
          <a:p>
            <a:r>
              <a:rPr lang="en-GB" dirty="0"/>
              <a:t>PEREGRINE AND OUR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A33E0811-1E7D-671D-1832-047FF98A00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202" y="628739"/>
          <a:ext cx="7355593" cy="291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7DACD3AD-AFF6-F137-6129-C4272A87F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275" y="3543783"/>
            <a:ext cx="7741449" cy="3309469"/>
          </a:xfrm>
          <a:prstGeom prst="rect">
            <a:avLst/>
          </a:prstGeom>
        </p:spPr>
      </p:pic>
      <p:sp>
        <p:nvSpPr>
          <p:cNvPr id="23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8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C307-F0DD-3B0B-9FE9-ADF1F27C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0"/>
            <a:ext cx="5334000" cy="2284343"/>
          </a:xfrm>
        </p:spPr>
        <p:txBody>
          <a:bodyPr/>
          <a:lstStyle/>
          <a:p>
            <a:r>
              <a:rPr lang="en-GB" dirty="0"/>
              <a:t>RESULTS: POSTERIOR PLOTS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8FB19816-87B5-BF47-3E1B-0D30DFB5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5BE03-084D-5884-2B2A-BBD43C2B2984}"/>
              </a:ext>
            </a:extLst>
          </p:cNvPr>
          <p:cNvSpPr txBox="1"/>
          <p:nvPr/>
        </p:nvSpPr>
        <p:spPr>
          <a:xfrm>
            <a:off x="6973676" y="1237208"/>
            <a:ext cx="5067759" cy="543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graph here shows the provisional result of SNPE against Dynesty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Widely used nested sampling algorithm for gravitational wave inference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Dynesty shows the final trained posteriors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Along the main diagonal we have 1D marginal posteriors, whilst the off-diagonals are the joint 2D marginal posteriors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results showing agreement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training needed for the SNPE case but strong start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parameters trained different amounts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5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5477-8E64-180C-DA56-B66E1D6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31733"/>
            <a:ext cx="8911687" cy="7785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RESULTS: NOISE RESAMPLING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" name="Picture 6" descr="A graph of a chart&#10;&#10;AI-generated content may be incorrect.">
            <a:extLst>
              <a:ext uri="{FF2B5EF4-FFF2-40B4-BE49-F238E27FC236}">
                <a16:creationId xmlns:a16="http://schemas.microsoft.com/office/drawing/2014/main" id="{F9993EAC-C99A-75DF-2078-CF93DD5F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66"/>
          <a:stretch/>
        </p:blipFill>
        <p:spPr>
          <a:xfrm>
            <a:off x="300307" y="155080"/>
            <a:ext cx="6050585" cy="3956604"/>
          </a:xfrm>
          <a:prstGeom prst="rect">
            <a:avLst/>
          </a:prstGeom>
        </p:spPr>
      </p:pic>
      <p:pic>
        <p:nvPicPr>
          <p:cNvPr id="8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BAE73735-3CC4-2D42-0FB6-E0800D806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892" y="210182"/>
            <a:ext cx="5784337" cy="3586288"/>
          </a:xfrm>
          <a:prstGeom prst="rect">
            <a:avLst/>
          </a:prstGeom>
        </p:spPr>
      </p:pic>
      <p:sp>
        <p:nvSpPr>
          <p:cNvPr id="21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633B4-7D96-3041-A430-F765B8A8A95C}"/>
              </a:ext>
            </a:extLst>
          </p:cNvPr>
          <p:cNvSpPr txBox="1"/>
          <p:nvPr/>
        </p:nvSpPr>
        <p:spPr>
          <a:xfrm>
            <a:off x="2589212" y="4845585"/>
            <a:ext cx="8915400" cy="1280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importance of noise shuffling is clear here, looking at the validation loss curves and the ‘trained’ posterior with and without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shuffling is applying a permutation of the noise values to the data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7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BEF19-5ACA-17F0-419F-2B86F8B0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1" y="4257457"/>
            <a:ext cx="8911687" cy="7785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RESULTS: MAF vs NSF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9" name="Picture 8" descr="A chart of a diagram&#10;&#10;AI-generated content may be incorrect.">
            <a:extLst>
              <a:ext uri="{FF2B5EF4-FFF2-40B4-BE49-F238E27FC236}">
                <a16:creationId xmlns:a16="http://schemas.microsoft.com/office/drawing/2014/main" id="{B9B1A268-4D6D-C786-8AFE-D340A1C7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962"/>
            <a:ext cx="5931286" cy="3884992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87C35E0-9CB3-4C4D-C62B-2833C64F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81" y="635170"/>
            <a:ext cx="5960404" cy="2622576"/>
          </a:xfrm>
          <a:prstGeom prst="rect">
            <a:avLst/>
          </a:prstGeom>
        </p:spPr>
      </p:pic>
      <p:sp>
        <p:nvSpPr>
          <p:cNvPr id="18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EC39C-B49D-EBF6-B77A-EF0037C357F7}"/>
              </a:ext>
            </a:extLst>
          </p:cNvPr>
          <p:cNvSpPr txBox="1"/>
          <p:nvPr/>
        </p:nvSpPr>
        <p:spPr>
          <a:xfrm>
            <a:off x="2589211" y="5147761"/>
            <a:ext cx="9364089" cy="159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Spine Flows and Masked Autoregressive Flows are two normalizing flow architectures that are built into the SBI library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MAF is less stable during training and often doesn’t converge, as shown by the loss curves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NSF is much more reliable and produces similar results repeatedly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5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6675A-98FD-1A2B-EFAE-1EF045BC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655" y="5291061"/>
            <a:ext cx="8911687" cy="7785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RESULTS: NPE vs TMNRE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 group of graphs showing different sizes and shapes&#10;&#10;AI-generated content may be incorrect.">
            <a:extLst>
              <a:ext uri="{FF2B5EF4-FFF2-40B4-BE49-F238E27FC236}">
                <a16:creationId xmlns:a16="http://schemas.microsoft.com/office/drawing/2014/main" id="{8DDB370D-8D75-2660-7E75-02646226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59" y="3962"/>
            <a:ext cx="10166841" cy="5591762"/>
          </a:xfrm>
          <a:prstGeom prst="rect">
            <a:avLst/>
          </a:prstGeom>
        </p:spPr>
      </p:pic>
      <p:sp>
        <p:nvSpPr>
          <p:cNvPr id="1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7F23-C064-B96B-0B26-47E9B62FD204}"/>
              </a:ext>
            </a:extLst>
          </p:cNvPr>
          <p:cNvSpPr txBox="1"/>
          <p:nvPr/>
        </p:nvSpPr>
        <p:spPr>
          <a:xfrm>
            <a:off x="2580799" y="6073612"/>
            <a:ext cx="8915400" cy="778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graphs show the (zoomed in) posterior samples from the NPE algorithm and the 7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round of TMRE</a:t>
            </a:r>
          </a:p>
        </p:txBody>
      </p:sp>
    </p:spTree>
    <p:extLst>
      <p:ext uri="{BB962C8B-B14F-4D97-AF65-F5344CB8AC3E}">
        <p14:creationId xmlns:p14="http://schemas.microsoft.com/office/powerpoint/2010/main" val="232793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388D2-20D8-6543-B0FA-6D916215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FUTURE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BC1C073-9B22-EEFD-1EAC-A5288C36B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Comparing NPE to SNPE when fully implemented </a:t>
            </a: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Interested in seeing the relative simulation efficiency between the two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rounds </a:t>
            </a: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When truncation procedure fully implemented 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Looking at joint marginal posteriors </a:t>
            </a: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Create and compare the corner plot after all rounds comparing the joint 2D marginal posteriors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Use real GW events and produce posteriors from that </a:t>
            </a: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GW150914 as an example case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Statistical comparisons to TMNRE posteriors to get concrete conclusions</a:t>
            </a:r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Jensen-Shannon divergence as one example </a:t>
            </a:r>
          </a:p>
        </p:txBody>
      </p:sp>
    </p:spTree>
    <p:extLst>
      <p:ext uri="{BB962C8B-B14F-4D97-AF65-F5344CB8AC3E}">
        <p14:creationId xmlns:p14="http://schemas.microsoft.com/office/powerpoint/2010/main" val="137393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70FAC-F6D4-716D-E30C-BDA888F7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AC6B428-BBC2-1041-BF95-3505556E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9383408" cy="32872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dirty="0"/>
              <a:t>Why are we interested in SNPE for GW parameter estimation?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Efficient posterior estimation, more flexibility to get joint distributions in early rounds of training, alternative methods that may be more applicable to certain types of problems </a:t>
            </a:r>
          </a:p>
          <a:p>
            <a:pPr>
              <a:lnSpc>
                <a:spcPct val="90000"/>
              </a:lnSpc>
            </a:pPr>
            <a:r>
              <a:rPr lang="en-GB" b="1" dirty="0"/>
              <a:t>How does SNPE compare to TMNRE from our results so far?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Learns different parameters in earlier rounds of training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Constrains chirp mass, merger time and similar parameters a similar amount in first round of training</a:t>
            </a:r>
          </a:p>
          <a:p>
            <a:pPr>
              <a:lnSpc>
                <a:spcPct val="90000"/>
              </a:lnSpc>
            </a:pPr>
            <a:r>
              <a:rPr lang="en-GB" b="1" dirty="0"/>
              <a:t>Further applications of GW posterior estimation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LISA data</a:t>
            </a:r>
          </a:p>
        </p:txBody>
      </p:sp>
    </p:spTree>
    <p:extLst>
      <p:ext uri="{BB962C8B-B14F-4D97-AF65-F5344CB8AC3E}">
        <p14:creationId xmlns:p14="http://schemas.microsoft.com/office/powerpoint/2010/main" val="265296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3E9E2-CB77-3D81-CE0A-6B351E04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OVERVIEW OF PROJECT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698A1-117E-8009-EC61-9E6D5DFC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2456267"/>
            <a:ext cx="9119347" cy="4224231"/>
          </a:xfrm>
        </p:spPr>
        <p:txBody>
          <a:bodyPr>
            <a:normAutofit/>
          </a:bodyPr>
          <a:lstStyle/>
          <a:p>
            <a:r>
              <a:rPr lang="en-GB" sz="2000" b="1" dirty="0"/>
              <a:t>Outline of the presentation</a:t>
            </a:r>
          </a:p>
          <a:p>
            <a:r>
              <a:rPr lang="en-GB" sz="2000" b="1" dirty="0"/>
              <a:t>Astronomical background: </a:t>
            </a:r>
          </a:p>
          <a:p>
            <a:pPr lvl="1"/>
            <a:r>
              <a:rPr lang="en-GB" sz="1800" dirty="0"/>
              <a:t>What are GWs and what causes them? Understanding the waveforms that we are studying and the parameters that inform them</a:t>
            </a:r>
          </a:p>
          <a:p>
            <a:r>
              <a:rPr lang="en-GB" sz="2000" b="1" dirty="0"/>
              <a:t>Machine learning:</a:t>
            </a:r>
          </a:p>
          <a:p>
            <a:pPr lvl="1"/>
            <a:r>
              <a:rPr lang="en-GB" sz="1800" dirty="0"/>
              <a:t>Why are traditional methods for parameter inference limited? Machine learning tasks used specifically in PEREGRINE and in my project.</a:t>
            </a:r>
          </a:p>
          <a:p>
            <a:r>
              <a:rPr lang="en-GB" sz="2000" b="1" dirty="0"/>
              <a:t>Results:</a:t>
            </a:r>
          </a:p>
          <a:p>
            <a:pPr lvl="1"/>
            <a:r>
              <a:rPr lang="en-GB" sz="1800" dirty="0"/>
              <a:t>Investigations into optimising the posteriors produced by trying different methodologies, comparison to the TMNRE algorithm after round 1 of training </a:t>
            </a:r>
          </a:p>
        </p:txBody>
      </p:sp>
    </p:spTree>
    <p:extLst>
      <p:ext uri="{BB962C8B-B14F-4D97-AF65-F5344CB8AC3E}">
        <p14:creationId xmlns:p14="http://schemas.microsoft.com/office/powerpoint/2010/main" val="58738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85065-0D8D-33A5-D555-F30DBE21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257104"/>
            <a:ext cx="9050562" cy="755174"/>
          </a:xfrm>
        </p:spPr>
        <p:txBody>
          <a:bodyPr anchor="b">
            <a:normAutofit/>
          </a:bodyPr>
          <a:lstStyle/>
          <a:p>
            <a:r>
              <a:rPr lang="en-GB" sz="4000" dirty="0"/>
              <a:t>GRAVITATIONAL WAVES 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148" name="Picture 4" descr="Gravitational Waves: Present Status and Future Prospectus">
            <a:extLst>
              <a:ext uri="{FF2B5EF4-FFF2-40B4-BE49-F238E27FC236}">
                <a16:creationId xmlns:a16="http://schemas.microsoft.com/office/drawing/2014/main" id="{04C896EC-13F9-FA87-8B69-6F3CE825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3865" y="11317"/>
            <a:ext cx="5978135" cy="219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CDD9-DB71-565F-E7CD-D84F7516D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3012277"/>
            <a:ext cx="8915400" cy="373276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GB" sz="2000" b="1" dirty="0"/>
              <a:t>Motivation for existence: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They arise in weak gravity limit, found by Einstein in 1916 as outcome of GR  </a:t>
            </a:r>
          </a:p>
          <a:p>
            <a:pPr>
              <a:lnSpc>
                <a:spcPct val="90000"/>
              </a:lnSpc>
            </a:pPr>
            <a:r>
              <a:rPr lang="en-GB" sz="2000" b="1" dirty="0"/>
              <a:t>Theoretical Properties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Wave-like behaviour exhibited by the metric of spacetime. Incredibly small effect relative to background spacetime, propagate at the speed of light</a:t>
            </a:r>
          </a:p>
          <a:p>
            <a:pPr>
              <a:lnSpc>
                <a:spcPct val="90000"/>
              </a:lnSpc>
            </a:pPr>
            <a:r>
              <a:rPr lang="en-GB" sz="2000" b="1" dirty="0"/>
              <a:t>Detection of GWs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Indirect detection in 1974. LIGO was first direct detection – GW150914, prototypical GW event to study</a:t>
            </a:r>
          </a:p>
          <a:p>
            <a:pPr>
              <a:lnSpc>
                <a:spcPct val="90000"/>
              </a:lnSpc>
            </a:pPr>
            <a:r>
              <a:rPr lang="en-GB" sz="2000" b="1" dirty="0"/>
              <a:t>Astronomical Events 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Binary black hole mergers, Black hole – neutron star mergers, binary neutron star mergers, Continuous GWs and Stochastic GW background</a:t>
            </a:r>
          </a:p>
          <a:p>
            <a:pPr>
              <a:lnSpc>
                <a:spcPct val="90000"/>
              </a:lnSpc>
            </a:pPr>
            <a:endParaRPr lang="en-GB" sz="1400" dirty="0"/>
          </a:p>
        </p:txBody>
      </p:sp>
      <p:pic>
        <p:nvPicPr>
          <p:cNvPr id="6150" name="Picture 6" descr="Hyperspace : a journey through parallel universe.">
            <a:extLst>
              <a:ext uri="{FF2B5EF4-FFF2-40B4-BE49-F238E27FC236}">
                <a16:creationId xmlns:a16="http://schemas.microsoft.com/office/drawing/2014/main" id="{866A45C0-E40C-4925-EF4C-D71289D89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435501"/>
            <a:ext cx="5292762" cy="145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737C8C8-D635-744A-BC8F-D33BD4D22AD6}"/>
              </a:ext>
            </a:extLst>
          </p:cNvPr>
          <p:cNvSpPr/>
          <p:nvPr/>
        </p:nvSpPr>
        <p:spPr>
          <a:xfrm>
            <a:off x="5400339" y="978946"/>
            <a:ext cx="813526" cy="3765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18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0" name="Rectangle 2179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Image | LIGO Livingston | LIGO Lab | Caltech">
            <a:extLst>
              <a:ext uri="{FF2B5EF4-FFF2-40B4-BE49-F238E27FC236}">
                <a16:creationId xmlns:a16="http://schemas.microsoft.com/office/drawing/2014/main" id="{37756B99-0CBD-393C-B3D1-051FCBC2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r="9969" b="-2"/>
          <a:stretch/>
        </p:blipFill>
        <p:spPr bwMode="auto">
          <a:xfrm>
            <a:off x="1" y="10"/>
            <a:ext cx="75744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2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A16F-FB81-DD96-BFAB-5EB15353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700" dirty="0">
                <a:solidFill>
                  <a:srgbClr val="FEFFFF"/>
                </a:solidFill>
              </a:rPr>
              <a:t>BINARY BLACK HOLE MERGERS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0D663-CA0D-DF0F-02DB-1A2BF572D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7733" y="1694178"/>
            <a:ext cx="4386754" cy="51638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BBH Mergers 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 of detection made in GW150914, simplest binary system that can be studied 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of the strongest known sources of GWs in the universe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Mergers take place over the course of millions of years and release gravitational energy of the order of solar masses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Parameters that define the merger 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 used in the waveform generator we are interested in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Important ones include chirp mass, merger time, luminosity distance</a:t>
            </a:r>
          </a:p>
        </p:txBody>
      </p:sp>
    </p:spTree>
    <p:extLst>
      <p:ext uri="{BB962C8B-B14F-4D97-AF65-F5344CB8AC3E}">
        <p14:creationId xmlns:p14="http://schemas.microsoft.com/office/powerpoint/2010/main" val="260543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730F7-679B-092F-1A53-AA30DF33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5" y="301425"/>
            <a:ext cx="7634163" cy="1259894"/>
          </a:xfrm>
        </p:spPr>
        <p:txBody>
          <a:bodyPr>
            <a:normAutofit/>
          </a:bodyPr>
          <a:lstStyle/>
          <a:p>
            <a:r>
              <a:rPr lang="en-GB" sz="3300" dirty="0"/>
              <a:t>DETECTION AND DATA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88722-9868-E469-980D-7A68C5D2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43" y="775181"/>
            <a:ext cx="3866398" cy="57923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2000" b="1" dirty="0"/>
              <a:t>3 Stages of the Waveform</a:t>
            </a:r>
          </a:p>
          <a:p>
            <a:pPr lvl="1"/>
            <a:r>
              <a:rPr lang="en-GB" sz="1800" dirty="0"/>
              <a:t>Inspiral, Merger and Rundown</a:t>
            </a:r>
          </a:p>
          <a:p>
            <a:pPr lvl="1"/>
            <a:r>
              <a:rPr lang="en-GB" sz="1800" dirty="0"/>
              <a:t>Waveform generator </a:t>
            </a:r>
            <a:r>
              <a:rPr lang="en-GB" sz="1800" dirty="0" err="1"/>
              <a:t>IMRPhenomXPHM</a:t>
            </a:r>
            <a:endParaRPr lang="en-GB" sz="1800" dirty="0"/>
          </a:p>
          <a:p>
            <a:pPr lvl="1"/>
            <a:r>
              <a:rPr lang="en-GB" sz="1800" dirty="0"/>
              <a:t>Time domain and frequency domain simulator</a:t>
            </a:r>
          </a:p>
          <a:p>
            <a:r>
              <a:rPr lang="en-GB" sz="2000" b="1" dirty="0"/>
              <a:t>Bayesian Inference and Posterior Estimation</a:t>
            </a:r>
          </a:p>
          <a:p>
            <a:pPr lvl="1"/>
            <a:r>
              <a:rPr lang="en-GB" sz="1800" dirty="0"/>
              <a:t>Making inference from an observation – Bayesian regime </a:t>
            </a:r>
          </a:p>
          <a:p>
            <a:pPr lvl="1"/>
            <a:r>
              <a:rPr lang="en-GB" sz="1800" dirty="0"/>
              <a:t>Signal to Noise Ratio, Matched Filtering</a:t>
            </a:r>
          </a:p>
        </p:txBody>
      </p:sp>
      <p:pic>
        <p:nvPicPr>
          <p:cNvPr id="6" name="Picture 5" descr="A graph showing a waveform&#10;&#10;AI-generated content may be incorrect.">
            <a:extLst>
              <a:ext uri="{FF2B5EF4-FFF2-40B4-BE49-F238E27FC236}">
                <a16:creationId xmlns:a16="http://schemas.microsoft.com/office/drawing/2014/main" id="{4BADAF92-8DDE-7A1C-5899-32796745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325" y="1357045"/>
            <a:ext cx="8060675" cy="3546695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17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7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7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7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719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203" name="Rectangle 720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20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 useBgFill="1">
        <p:nvSpPr>
          <p:cNvPr id="7207" name="Rectangle 7206">
            <a:extLst>
              <a:ext uri="{FF2B5EF4-FFF2-40B4-BE49-F238E27FC236}">
                <a16:creationId xmlns:a16="http://schemas.microsoft.com/office/drawing/2014/main" id="{F6167D22-B2B2-4469-BE4E-6B0DC972E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17C58-A2B5-BFE2-F90B-C444B405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BAYES THEOREM AND SBI</a:t>
            </a:r>
          </a:p>
        </p:txBody>
      </p:sp>
      <p:sp>
        <p:nvSpPr>
          <p:cNvPr id="7209" name="Rectangle 7208">
            <a:extLst>
              <a:ext uri="{FF2B5EF4-FFF2-40B4-BE49-F238E27FC236}">
                <a16:creationId xmlns:a16="http://schemas.microsoft.com/office/drawing/2014/main" id="{E27E2F65-D0DD-4710-977A-873706F9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70" name="Picture 2" descr="A Gentle Introduction to Bayesian Inference | by Dr. Robert Kübler | TDS  Archive | Medium">
            <a:extLst>
              <a:ext uri="{FF2B5EF4-FFF2-40B4-BE49-F238E27FC236}">
                <a16:creationId xmlns:a16="http://schemas.microsoft.com/office/drawing/2014/main" id="{619FCF94-47E7-2E7C-B554-3D225F095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9212" y="634963"/>
            <a:ext cx="7308001" cy="385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11" name="Freeform 33">
            <a:extLst>
              <a:ext uri="{FF2B5EF4-FFF2-40B4-BE49-F238E27FC236}">
                <a16:creationId xmlns:a16="http://schemas.microsoft.com/office/drawing/2014/main" id="{783A863A-BB4D-4ECD-8D75-B5B6F03D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81489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D2DAC44-4B20-9DF2-1B7E-963C44E734E5}"/>
              </a:ext>
            </a:extLst>
          </p:cNvPr>
          <p:cNvCxnSpPr/>
          <p:nvPr/>
        </p:nvCxnSpPr>
        <p:spPr>
          <a:xfrm flipV="1">
            <a:off x="6551407" y="430306"/>
            <a:ext cx="2291379" cy="473336"/>
          </a:xfrm>
          <a:prstGeom prst="bentConnector3">
            <a:avLst>
              <a:gd name="adj1" fmla="val -2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AA818-6C28-CE57-69A9-5AEEBB61AFB1}"/>
              </a:ext>
            </a:extLst>
          </p:cNvPr>
          <p:cNvSpPr txBox="1"/>
          <p:nvPr/>
        </p:nvSpPr>
        <p:spPr>
          <a:xfrm>
            <a:off x="9100969" y="228600"/>
            <a:ext cx="3063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Intractable in complicated cases! This is where simulators are used to take prior samples and generate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167E-0A14-A5E0-E6FF-5FD3CEF3DA8D}"/>
              </a:ext>
            </a:extLst>
          </p:cNvPr>
          <p:cNvSpPr txBox="1"/>
          <p:nvPr/>
        </p:nvSpPr>
        <p:spPr>
          <a:xfrm>
            <a:off x="256307" y="3607554"/>
            <a:ext cx="306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what we are trying to estimate 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3334D77-6D5C-8020-9C75-C2914D657CDD}"/>
              </a:ext>
            </a:extLst>
          </p:cNvPr>
          <p:cNvCxnSpPr>
            <a:cxnSpLocks/>
            <a:stCxn id="7170" idx="1"/>
            <a:endCxn id="7" idx="0"/>
          </p:cNvCxnSpPr>
          <p:nvPr/>
        </p:nvCxnSpPr>
        <p:spPr>
          <a:xfrm rot="10800000" flipV="1">
            <a:off x="1788212" y="2562448"/>
            <a:ext cx="801001" cy="1045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09ECC34-08EF-13B3-5091-54F017F50C50}"/>
              </a:ext>
            </a:extLst>
          </p:cNvPr>
          <p:cNvCxnSpPr>
            <a:cxnSpLocks/>
          </p:cNvCxnSpPr>
          <p:nvPr/>
        </p:nvCxnSpPr>
        <p:spPr>
          <a:xfrm>
            <a:off x="8842786" y="2355925"/>
            <a:ext cx="1710466" cy="1572017"/>
          </a:xfrm>
          <a:prstGeom prst="bentConnector3">
            <a:avLst>
              <a:gd name="adj1" fmla="val 996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C2DDF5-5045-C36D-F4BE-BD44B1B66F02}"/>
              </a:ext>
            </a:extLst>
          </p:cNvPr>
          <p:cNvSpPr txBox="1"/>
          <p:nvPr/>
        </p:nvSpPr>
        <p:spPr>
          <a:xfrm>
            <a:off x="9053813" y="3972871"/>
            <a:ext cx="306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Priors are usually simple functions determined by astrophysical data</a:t>
            </a:r>
          </a:p>
        </p:txBody>
      </p:sp>
    </p:spTree>
    <p:extLst>
      <p:ext uri="{BB962C8B-B14F-4D97-AF65-F5344CB8AC3E}">
        <p14:creationId xmlns:p14="http://schemas.microsoft.com/office/powerpoint/2010/main" val="158827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79D3A-EE43-0A15-8DAE-8E57BFB3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49" y="335200"/>
            <a:ext cx="7805362" cy="1259894"/>
          </a:xfrm>
        </p:spPr>
        <p:txBody>
          <a:bodyPr>
            <a:normAutofit/>
          </a:bodyPr>
          <a:lstStyle/>
          <a:p>
            <a:r>
              <a:rPr lang="en-GB" sz="3300" dirty="0"/>
              <a:t>USE OF MACHINE LEARNING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05E23-ED4A-2BE8-01DB-C561D5AE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14" y="1071497"/>
            <a:ext cx="3650278" cy="5451303"/>
          </a:xfrm>
        </p:spPr>
        <p:txBody>
          <a:bodyPr>
            <a:normAutofit/>
          </a:bodyPr>
          <a:lstStyle/>
          <a:p>
            <a:r>
              <a:rPr lang="en-GB" b="1" dirty="0"/>
              <a:t>Importance to Astrophysics</a:t>
            </a:r>
          </a:p>
          <a:p>
            <a:pPr lvl="1"/>
            <a:r>
              <a:rPr lang="en-GB" dirty="0"/>
              <a:t>Complex and unstructured data sets, lots of noise, improvements in efficiency</a:t>
            </a:r>
          </a:p>
          <a:p>
            <a:r>
              <a:rPr lang="en-GB" b="1" dirty="0"/>
              <a:t>Neural Networks </a:t>
            </a:r>
          </a:p>
          <a:p>
            <a:pPr lvl="1"/>
            <a:r>
              <a:rPr lang="en-GB" dirty="0"/>
              <a:t>The importance of adding non-linear dependence to the system, simplest examples – feedforward NN </a:t>
            </a:r>
          </a:p>
          <a:p>
            <a:r>
              <a:rPr lang="en-GB" b="1" dirty="0"/>
              <a:t>Normalizing Flow Architectures </a:t>
            </a:r>
          </a:p>
          <a:p>
            <a:pPr lvl="1"/>
            <a:r>
              <a:rPr lang="en-GB" dirty="0"/>
              <a:t>Turn simple distributions into more complex ones by series of transformations</a:t>
            </a:r>
          </a:p>
          <a:p>
            <a:pPr lvl="1"/>
            <a:r>
              <a:rPr lang="en-GB" dirty="0"/>
              <a:t>Directly access posterior probability distribution</a:t>
            </a:r>
          </a:p>
        </p:txBody>
      </p:sp>
      <p:pic>
        <p:nvPicPr>
          <p:cNvPr id="1026" name="Picture 2" descr="D] Best Way to Draw Neural Network Diagrams : r/MachineLearning">
            <a:extLst>
              <a:ext uri="{FF2B5EF4-FFF2-40B4-BE49-F238E27FC236}">
                <a16:creationId xmlns:a16="http://schemas.microsoft.com/office/drawing/2014/main" id="{92374173-23A0-DE6B-41CD-FBFCFEABF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9"/>
          <a:stretch/>
        </p:blipFill>
        <p:spPr bwMode="auto">
          <a:xfrm>
            <a:off x="4540861" y="965146"/>
            <a:ext cx="7518461" cy="431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C9685-D698-FE05-F81F-9E3260833788}"/>
                  </a:ext>
                </a:extLst>
              </p:cNvPr>
              <p:cNvSpPr txBox="1"/>
              <p:nvPr/>
            </p:nvSpPr>
            <p:spPr>
              <a:xfrm>
                <a:off x="4744122" y="5541978"/>
                <a:ext cx="7315200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C9685-D698-FE05-F81F-9E326083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122" y="5541978"/>
                <a:ext cx="7315200" cy="1038489"/>
              </a:xfrm>
              <a:prstGeom prst="rect">
                <a:avLst/>
              </a:prstGeom>
              <a:blipFill>
                <a:blip r:embed="rId3"/>
                <a:stretch>
                  <a:fillRect t="-115854" b="-178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74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8" name="Rectangle 3107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01E88-0DB3-00F8-9B29-26F9241F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333913"/>
            <a:ext cx="8204371" cy="1259894"/>
          </a:xfrm>
        </p:spPr>
        <p:txBody>
          <a:bodyPr>
            <a:normAutofit/>
          </a:bodyPr>
          <a:lstStyle/>
          <a:p>
            <a:r>
              <a:rPr lang="en-GB" sz="3300" dirty="0"/>
              <a:t>NN ENHANCED POSTERIOR ESTIMATION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03A58EF-6531-087A-7A7D-8131E47E5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771" y="1259108"/>
                <a:ext cx="5588229" cy="54171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GB" sz="1600" b="1" dirty="0"/>
                  <a:t>Neural Ratio Estimation: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Training on a posterior-prior ratio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 is the trained quantity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600" b="1" dirty="0"/>
                  <a:t>Neural Likelihood Estimation: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Uses MCMC sampling to get new simulation samples from which we can approximate the likelihood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Then sampling is used to produce posterior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600" b="1" dirty="0"/>
                  <a:t>Neural Posterior Estimation: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Directly train and access the posterior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Normalizing flow architectures used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directly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600" b="1" dirty="0"/>
                  <a:t>Sequential Density Estimation: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Focus on areas of high posterior probability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GB" dirty="0"/>
                  <a:t>Increase simulation efficiency</a:t>
                </a:r>
              </a:p>
              <a:p>
                <a:pPr lvl="1">
                  <a:lnSpc>
                    <a:spcPct val="90000"/>
                  </a:lnSpc>
                </a:pPr>
                <a:endParaRPr lang="en-GB" sz="14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03A58EF-6531-087A-7A7D-8131E47E5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771" y="1259108"/>
                <a:ext cx="5588229" cy="5417114"/>
              </a:xfrm>
              <a:blipFill>
                <a:blip r:embed="rId2"/>
                <a:stretch>
                  <a:fillRect l="-452" t="-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Truncated Sequential Neural Posterior Estimation (TSNPE). The method... |  Download Scientific Diagram">
            <a:extLst>
              <a:ext uri="{FF2B5EF4-FFF2-40B4-BE49-F238E27FC236}">
                <a16:creationId xmlns:a16="http://schemas.microsoft.com/office/drawing/2014/main" id="{738C6795-7CBF-4A52-428D-2E306A88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9699" y="4435824"/>
            <a:ext cx="6153154" cy="18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utorial 11: Normalizing Flows for image modeling — UvA DL Notebooks v1.2  documentation">
            <a:extLst>
              <a:ext uri="{FF2B5EF4-FFF2-40B4-BE49-F238E27FC236}">
                <a16:creationId xmlns:a16="http://schemas.microsoft.com/office/drawing/2014/main" id="{F3DB3910-28FC-BF43-C4E8-42E07C0F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9699" y="1254360"/>
            <a:ext cx="6133817" cy="18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2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7" name="Rectangle 4126">
            <a:extLst>
              <a:ext uri="{FF2B5EF4-FFF2-40B4-BE49-F238E27FC236}">
                <a16:creationId xmlns:a16="http://schemas.microsoft.com/office/drawing/2014/main" id="{55BDDF5B-1133-45D7-A901-9F28E0872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64EB1-A7CB-EF3E-1C57-A558DADC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55" y="42678"/>
            <a:ext cx="5122652" cy="1259894"/>
          </a:xfrm>
        </p:spPr>
        <p:txBody>
          <a:bodyPr>
            <a:normAutofit/>
          </a:bodyPr>
          <a:lstStyle/>
          <a:p>
            <a:r>
              <a:rPr lang="en-GB" dirty="0"/>
              <a:t>EMBEDDING NETS </a:t>
            </a:r>
          </a:p>
        </p:txBody>
      </p:sp>
      <p:sp>
        <p:nvSpPr>
          <p:cNvPr id="4128" name="Rectangle 4127">
            <a:extLst>
              <a:ext uri="{FF2B5EF4-FFF2-40B4-BE49-F238E27FC236}">
                <a16:creationId xmlns:a16="http://schemas.microsoft.com/office/drawing/2014/main" id="{F22C7101-14DA-4743-898E-3563B0FC9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EDD0748D-5151-4F2A-8DD0-FC4BB944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imple Explanation of Recurrent Neural Network (RNN) | by Omar Boufeloussen  | The Startup | Medium">
            <a:extLst>
              <a:ext uri="{FF2B5EF4-FFF2-40B4-BE49-F238E27FC236}">
                <a16:creationId xmlns:a16="http://schemas.microsoft.com/office/drawing/2014/main" id="{46A69CF6-E90F-708B-B980-F88E0F8F6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721" y="809698"/>
            <a:ext cx="4920852" cy="253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chematic diagram of a basic convolutional neural network (CNN)... |  Download Scientific Diagram">
            <a:extLst>
              <a:ext uri="{FF2B5EF4-FFF2-40B4-BE49-F238E27FC236}">
                <a16:creationId xmlns:a16="http://schemas.microsoft.com/office/drawing/2014/main" id="{49732D7B-0665-04C0-7BA7-9E1518314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4496" y="3508529"/>
            <a:ext cx="4474714" cy="22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0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0593D-DA75-0A65-DB01-CAABF77B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55" y="965146"/>
            <a:ext cx="5550209" cy="5602353"/>
          </a:xfrm>
        </p:spPr>
        <p:txBody>
          <a:bodyPr>
            <a:normAutofit/>
          </a:bodyPr>
          <a:lstStyle/>
          <a:p>
            <a:r>
              <a:rPr lang="en-GB" b="1" dirty="0"/>
              <a:t>Data Challenge of Posterior Estimation:</a:t>
            </a:r>
          </a:p>
          <a:p>
            <a:pPr lvl="1"/>
            <a:r>
              <a:rPr lang="en-GB" dirty="0"/>
              <a:t>Complex, unstructured data parsed directly into the network is very inefficient </a:t>
            </a:r>
          </a:p>
          <a:p>
            <a:pPr lvl="1"/>
            <a:r>
              <a:rPr lang="en-GB" dirty="0"/>
              <a:t>GW data is in a 15-dimensional parameter space, both time and frequency domain data</a:t>
            </a:r>
          </a:p>
          <a:p>
            <a:pPr lvl="1"/>
            <a:r>
              <a:rPr lang="en-GB" dirty="0"/>
              <a:t>Transformed to a latent space where training is carried out</a:t>
            </a:r>
          </a:p>
          <a:p>
            <a:r>
              <a:rPr lang="en-GB" b="1" dirty="0"/>
              <a:t>Position of embedding nets in pipeline:</a:t>
            </a:r>
          </a:p>
          <a:p>
            <a:pPr lvl="1"/>
            <a:r>
              <a:rPr lang="en-GB" dirty="0"/>
              <a:t>Training data is given to network	</a:t>
            </a:r>
          </a:p>
          <a:p>
            <a:pPr lvl="1"/>
            <a:r>
              <a:rPr lang="en-GB" dirty="0"/>
              <a:t>Data is parsed through an embedding net </a:t>
            </a:r>
          </a:p>
          <a:p>
            <a:pPr lvl="1"/>
            <a:r>
              <a:rPr lang="en-GB" dirty="0"/>
              <a:t>Lower dimensional latent space representation returned </a:t>
            </a:r>
          </a:p>
          <a:p>
            <a:pPr lvl="1"/>
            <a:r>
              <a:rPr lang="en-GB" dirty="0"/>
              <a:t>Training done on this representation</a:t>
            </a:r>
          </a:p>
          <a:p>
            <a:r>
              <a:rPr lang="en-GB" b="1" dirty="0"/>
              <a:t>Types of structures in embedding nets:</a:t>
            </a:r>
          </a:p>
          <a:p>
            <a:pPr lvl="1"/>
            <a:r>
              <a:rPr lang="en-GB" dirty="0"/>
              <a:t>Simple neural networks, CNNs and RNNs</a:t>
            </a:r>
          </a:p>
        </p:txBody>
      </p:sp>
    </p:spTree>
    <p:extLst>
      <p:ext uri="{BB962C8B-B14F-4D97-AF65-F5344CB8AC3E}">
        <p14:creationId xmlns:p14="http://schemas.microsoft.com/office/powerpoint/2010/main" val="52645247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8208</TotalTime>
  <Words>982</Words>
  <Application>Microsoft Macintosh PowerPoint</Application>
  <PresentationFormat>Widescreen</PresentationFormat>
  <Paragraphs>123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Cambria Math</vt:lpstr>
      <vt:lpstr>Century Gothic</vt:lpstr>
      <vt:lpstr>Wingdings 3</vt:lpstr>
      <vt:lpstr>Wisp</vt:lpstr>
      <vt:lpstr>MACHINE LEARNING ENHANCED ANALYSIS OF GRAVITATIONAL WAVE SIGNALS</vt:lpstr>
      <vt:lpstr>OVERVIEW OF PROJECT</vt:lpstr>
      <vt:lpstr>GRAVITATIONAL WAVES </vt:lpstr>
      <vt:lpstr>BINARY BLACK HOLE MERGERS</vt:lpstr>
      <vt:lpstr>DETECTION AND DATA ANALYSIS</vt:lpstr>
      <vt:lpstr>BAYES THEOREM AND SBI</vt:lpstr>
      <vt:lpstr>USE OF MACHINE LEARNING</vt:lpstr>
      <vt:lpstr>NN ENHANCED POSTERIOR ESTIMATION</vt:lpstr>
      <vt:lpstr>EMBEDDING NETS </vt:lpstr>
      <vt:lpstr>PEREGRINE AND OUR GOAL</vt:lpstr>
      <vt:lpstr>RESULTS: POSTERIOR PLOTS</vt:lpstr>
      <vt:lpstr>RESULTS: NOISE RESAMPLING</vt:lpstr>
      <vt:lpstr>RESULTS: MAF vs NSF </vt:lpstr>
      <vt:lpstr>RESULTS: NPE vs TMNRE</vt:lpstr>
      <vt:lpstr>FUTURE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 Nanavati</dc:creator>
  <cp:lastModifiedBy>Krish Nanavati</cp:lastModifiedBy>
  <cp:revision>3</cp:revision>
  <dcterms:created xsi:type="dcterms:W3CDTF">2025-03-10T15:57:33Z</dcterms:created>
  <dcterms:modified xsi:type="dcterms:W3CDTF">2025-03-16T12:39:37Z</dcterms:modified>
</cp:coreProperties>
</file>